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png" ContentType="image/png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21" r:id="rId25"/>
    <p:sldMasterId id="2147483722" r:id="rId27"/>
  </p:sldMasterIdLst>
  <p:sldIdLst>
    <p:sldId id="256" r:id="rId29"/>
  </p:sldIdLst>
  <p:sldSz cx="30275530" cy="4280408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8777" autoAdjust="0"/>
    <p:restoredTop sz="94660"/>
  </p:normalViewPr>
  <p:slideViewPr>
    <p:cSldViewPr snapToGrid="0" snapToObjects="1">
      <p:cViewPr varScale="1">
        <p:scale>
          <a:sx n="18" d="100"/>
          <a:sy n="18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25" Type="http://schemas.openxmlformats.org/officeDocument/2006/relationships/slideMaster" Target="slideMasters/slideMaster1.xml"></Relationship><Relationship Id="rId26" Type="http://schemas.openxmlformats.org/officeDocument/2006/relationships/theme" Target="theme/theme1.xml"></Relationship><Relationship Id="rId27" Type="http://schemas.openxmlformats.org/officeDocument/2006/relationships/slideMaster" Target="slideMasters/slideMaster2.xml"></Relationship><Relationship Id="rId29" Type="http://schemas.openxmlformats.org/officeDocument/2006/relationships/slide" Target="slides/slide1.xml"></Relationship><Relationship Id="rId30" Type="http://schemas.openxmlformats.org/officeDocument/2006/relationships/viewProps" Target="viewProps.xml"></Relationship><Relationship Id="rId31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1.jpeg"></Relationship><Relationship Id="rId3" Type="http://schemas.openxmlformats.org/officeDocument/2006/relationships/image" Target="../media/fImage207403141.png"></Relationship><Relationship Id="rId4" Type="http://schemas.openxmlformats.org/officeDocument/2006/relationships/image" Target="../media/fImage81058348467.png"></Relationship><Relationship Id="rId5" Type="http://schemas.openxmlformats.org/officeDocument/2006/relationships/image" Target="../media/fImage86503366334.png"></Relationship><Relationship Id="rId6" Type="http://schemas.openxmlformats.org/officeDocument/2006/relationships/image" Target="../media/fImage83726376500.png"></Relationship><Relationship Id="rId7" Type="http://schemas.openxmlformats.org/officeDocument/2006/relationships/image" Target="../media/fImage39578389169.png"></Relationship><Relationship Id="rId8" Type="http://schemas.openxmlformats.org/officeDocument/2006/relationships/image" Target="../media/fImage793243395724.png"></Relationship><Relationship Id="rId9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:/Users/MMIC/AppData/Roaming/PolarisOffice/ETemp/19820_15020224/image1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0" y="2540"/>
            <a:ext cx="30275530" cy="42799000"/>
          </a:xfrm>
          <a:prstGeom prst="rect"/>
          <a:noFill/>
        </p:spPr>
      </p:pic>
      <p:sp>
        <p:nvSpPr>
          <p:cNvPr id="22" name="도형 1"/>
          <p:cNvSpPr>
            <a:spLocks/>
          </p:cNvSpPr>
          <p:nvPr/>
        </p:nvSpPr>
        <p:spPr>
          <a:xfrm rot="0">
            <a:off x="2595880" y="3738880"/>
            <a:ext cx="25527635" cy="5715635"/>
          </a:xfrm>
          <a:prstGeom prst="roundRect"/>
          <a:noFill/>
          <a:ln w="57150" cap="flat" cmpd="sng">
            <a:solidFill>
              <a:srgbClr val="0611F2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r>
              <a:rPr lang="ko-KR" sz="1800">
                <a:solidFill>
                  <a:schemeClr val="tx1"/>
                </a:solidFill>
                <a:latin typeface="맑은 고딕" charset="0"/>
                <a:ea typeface="맑은 고딕" charset="0"/>
              </a:rPr>
              <a:t/>
            </a:r>
            <a:br>
              <a:rPr lang="ko-KR" sz="1800">
                <a:solidFill>
                  <a:schemeClr val="tx1"/>
                </a:solidFill>
                <a:latin typeface="맑은 고딕" charset="0"/>
                <a:ea typeface="맑은 고딕" charset="0"/>
              </a:rPr>
            </a:b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2026 IDEC Congress CDC</a:t>
            </a:r>
            <a:endParaRPr lang="ko-KR" altLang="en-US" sz="400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Noise Cancelling LNA for a 2.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4G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Hz low noise Receiver Front end using </a:t>
            </a:r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Peaking Ind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u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ctor Based Active Mixer</a:t>
            </a:r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S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eong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Y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oung Woo, 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H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a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J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in Kim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and Young Sik Kim</a:t>
            </a:r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endParaRPr lang="ko-KR" altLang="en-US" sz="400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D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epartment of Computer and Electronic Engineering,</a:t>
            </a:r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Handong Glob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a</a:t>
            </a:r>
            <a:r>
              <a:rPr lang="ko-KR" sz="4000" b="1">
                <a:solidFill>
                  <a:schemeClr val="tx1"/>
                </a:solidFill>
                <a:latin typeface="맑은 고딕" charset="0"/>
                <a:ea typeface="맑은 고딕" charset="0"/>
              </a:rPr>
              <a:t>l University, Pohang, Korea</a:t>
            </a:r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endParaRPr lang="ko-KR" altLang="en-US" sz="36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3" name="도형 15"/>
          <p:cNvSpPr>
            <a:spLocks/>
          </p:cNvSpPr>
          <p:nvPr/>
        </p:nvSpPr>
        <p:spPr>
          <a:xfrm rot="0">
            <a:off x="2595880" y="10215880"/>
            <a:ext cx="25527635" cy="8192135"/>
          </a:xfrm>
          <a:prstGeom prst="roundRect"/>
          <a:noFill/>
          <a:ln w="57150" cap="flat" cmpd="sng">
            <a:solidFill>
              <a:srgbClr val="0611F2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endParaRPr lang="ko-KR" altLang="en-US" sz="36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4" name="그림 16" descr="C:/Users/MMIC/AppData/Roaming/PolarisOffice/ETemp/19820_15020224/fImage2074031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87065" y="10521950"/>
            <a:ext cx="8839200" cy="7599680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sp>
        <p:nvSpPr>
          <p:cNvPr id="25" name="텍스트 상자 17"/>
          <p:cNvSpPr txBox="1">
            <a:spLocks/>
          </p:cNvSpPr>
          <p:nvPr/>
        </p:nvSpPr>
        <p:spPr>
          <a:xfrm rot="0">
            <a:off x="12582525" y="11196955"/>
            <a:ext cx="14859635" cy="545401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/>
            <a:r>
              <a:rPr sz="2800" b="1">
                <a:latin typeface="맑은 고딕" charset="0"/>
                <a:ea typeface="맑은 고딕" charset="0"/>
              </a:rPr>
              <a:t>1. Low Noise Amplifier (LNA)</a:t>
            </a:r>
            <a:endParaRPr lang="ko-KR" altLang="en-US" sz="2800" b="1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Primary Goal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Minimal </a:t>
            </a:r>
            <a:r>
              <a:rPr sz="2800" b="1">
                <a:latin typeface="맑은 고딕" charset="0"/>
                <a:ea typeface="맑은 고딕" charset="0"/>
              </a:rPr>
              <a:t>Noise Figure (NF)</a:t>
            </a:r>
            <a:r>
              <a:rPr sz="2800">
                <a:latin typeface="맑은 고딕" charset="0"/>
                <a:ea typeface="맑은 고딕" charset="0"/>
              </a:rPr>
              <a:t> Maximum </a:t>
            </a:r>
            <a:r>
              <a:rPr sz="2800" b="1">
                <a:latin typeface="맑은 고딕" charset="0"/>
                <a:ea typeface="맑은 고딕" charset="0"/>
              </a:rPr>
              <a:t>Sensitivity</a:t>
            </a:r>
            <a:r>
              <a:rPr sz="2800">
                <a:latin typeface="맑은 고딕" charset="0"/>
                <a:ea typeface="맑은 고딕" charset="0"/>
              </a:rPr>
              <a:t>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Gain Performance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High </a:t>
            </a:r>
            <a:r>
              <a:rPr sz="2800" b="1">
                <a:latin typeface="맑은 고딕" charset="0"/>
                <a:ea typeface="맑은 고딕" charset="0"/>
              </a:rPr>
              <a:t>S</a:t>
            </a:r>
            <a:r>
              <a:rPr sz="2800" b="1">
                <a:latin typeface="맑은 고딕" charset="0"/>
                <a:ea typeface="맑은 고딕" charset="0"/>
              </a:rPr>
              <a:t>2</a:t>
            </a:r>
            <a:r>
              <a:rPr sz="2800" b="1">
                <a:latin typeface="맑은 고딕" charset="0"/>
                <a:ea typeface="맑은 고딕" charset="0"/>
              </a:rPr>
              <a:t>1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to suppress noise from subsequent stages.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Impedance Matching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Optimized </a:t>
            </a:r>
            <a:r>
              <a:rPr sz="2800" b="1">
                <a:latin typeface="맑은 고딕" charset="0"/>
                <a:ea typeface="맑은 고딕" charset="0"/>
              </a:rPr>
              <a:t>Input Matching S11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for maximum</a:t>
            </a:r>
            <a:r>
              <a:rPr sz="2800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power transfer.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0"/>
            <a:r>
              <a:rPr sz="2800" b="1">
                <a:latin typeface="맑은 고딕" charset="0"/>
                <a:ea typeface="맑은 고딕" charset="0"/>
              </a:rPr>
              <a:t>2. Frequency Mixer</a:t>
            </a:r>
            <a:endParaRPr lang="ko-KR" altLang="en-US" sz="2800" b="1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Frequency Translation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Efficient </a:t>
            </a:r>
            <a:r>
              <a:rPr sz="2800" b="1">
                <a:latin typeface="맑은 고딕" charset="0"/>
                <a:ea typeface="맑은 고딕" charset="0"/>
              </a:rPr>
              <a:t>Down-conversion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from RF to IF/Baseband.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Conversion Gain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Maintaining signal strength during the mixing process.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Port Isolation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High </a:t>
            </a:r>
            <a:r>
              <a:rPr sz="2800" b="1">
                <a:latin typeface="맑은 고딕" charset="0"/>
                <a:ea typeface="맑은 고딕" charset="0"/>
              </a:rPr>
              <a:t>LO-RF/LO-IF Isolation</a:t>
            </a:r>
            <a:r>
              <a:rPr sz="2800">
                <a:latin typeface="맑은 고딕" charset="0"/>
                <a:ea typeface="맑은 고딕" charset="0"/>
              </a:rPr>
              <a:t>to prevent signal leakage.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0"/>
            <a:r>
              <a:rPr sz="2800" b="1">
                <a:latin typeface="맑은 고딕" charset="0"/>
                <a:ea typeface="맑은 고딕" charset="0"/>
              </a:rPr>
              <a:t>3. System Integration &amp; Linearity</a:t>
            </a:r>
            <a:endParaRPr lang="ko-KR" altLang="en-US" sz="2800" b="1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Linearity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Optimized </a:t>
            </a:r>
            <a:r>
              <a:rPr sz="2800" b="1">
                <a:latin typeface="맑은 고딕" charset="0"/>
                <a:ea typeface="맑은 고딕" charset="0"/>
              </a:rPr>
              <a:t>IIP3</a:t>
            </a:r>
            <a:r>
              <a:rPr sz="2800">
                <a:latin typeface="맑은 고딕" charset="0"/>
                <a:ea typeface="맑은 고딕" charset="0"/>
              </a:rPr>
              <a:t>and </a:t>
            </a:r>
            <a:r>
              <a:rPr sz="2800" b="1">
                <a:latin typeface="맑은 고딕" charset="0"/>
                <a:ea typeface="맑은 고딕" charset="0"/>
              </a:rPr>
              <a:t>P1dB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to handle interference.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228600">
              <a:buFontTx/>
              <a:buNone/>
            </a:pPr>
            <a:r>
              <a:rPr sz="2800" b="1">
                <a:latin typeface="맑은 고딕" charset="0"/>
                <a:ea typeface="맑은 고딕" charset="0"/>
              </a:rPr>
              <a:t>Power Efficiency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 b="1">
                <a:latin typeface="맑은 고딕" charset="0"/>
                <a:ea typeface="맑은 고딕" charset="0"/>
              </a:rPr>
              <a:t>:</a:t>
            </a:r>
            <a:r>
              <a:rPr sz="2800" b="1">
                <a:latin typeface="맑은 고딕" charset="0"/>
                <a:ea typeface="맑은 고딕" charset="0"/>
              </a:rPr>
              <a:t> </a:t>
            </a:r>
            <a:r>
              <a:rPr sz="2800">
                <a:latin typeface="맑은 고딕" charset="0"/>
                <a:ea typeface="맑은 고딕" charset="0"/>
              </a:rPr>
              <a:t>Low power consumption for mobile/IoT applications.</a:t>
            </a:r>
            <a:endParaRPr lang="ko-KR" altLang="en-US" sz="2800">
              <a:latin typeface="맑은 고딕" charset="0"/>
              <a:ea typeface="맑은 고딕" charset="0"/>
            </a:endParaRPr>
          </a:p>
          <a:p>
            <a:pPr marL="0" indent="0">
              <a:buFont typeface="Google Sans Text"/>
              <a:buChar char="•"/>
            </a:pPr>
            <a:endParaRPr lang="ko-KR" altLang="en-US" sz="2800">
              <a:latin typeface="맑은 고딕" charset="0"/>
              <a:ea typeface="맑은 고딕" charset="0"/>
            </a:endParaRPr>
          </a:p>
        </p:txBody>
      </p:sp>
      <p:sp>
        <p:nvSpPr>
          <p:cNvPr id="26" name="도형 18"/>
          <p:cNvSpPr>
            <a:spLocks/>
          </p:cNvSpPr>
          <p:nvPr/>
        </p:nvSpPr>
        <p:spPr>
          <a:xfrm rot="0">
            <a:off x="2595880" y="19384010"/>
            <a:ext cx="25527635" cy="20502880"/>
          </a:xfrm>
          <a:prstGeom prst="roundRect"/>
          <a:noFill/>
          <a:ln w="57150" cap="flat" cmpd="sng">
            <a:solidFill>
              <a:srgbClr val="0611F2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hangingPunct="1"/>
            <a:endParaRPr lang="ko-KR" altLang="en-US" sz="4000" b="1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hangingPunct="1"/>
            <a:endParaRPr lang="ko-KR" altLang="en-US" sz="36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7" name="그림 19" descr="C:/Users/MMIC/AppData/Roaming/PolarisOffice/ETemp/19820_15020224/fImage8105834846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48760" y="20477480"/>
            <a:ext cx="5000625" cy="8907780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sp>
        <p:nvSpPr>
          <p:cNvPr id="28" name="텍스트 상자 20"/>
          <p:cNvSpPr txBox="1">
            <a:spLocks/>
          </p:cNvSpPr>
          <p:nvPr/>
        </p:nvSpPr>
        <p:spPr>
          <a:xfrm rot="0">
            <a:off x="4587875" y="29241750"/>
            <a:ext cx="6477635" cy="64706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lang="ko-KR" sz="3600" b="1">
                <a:latin typeface="맑은 고딕" charset="0"/>
                <a:ea typeface="맑은 고딕" charset="0"/>
              </a:rPr>
              <a:t>C</a:t>
            </a:r>
            <a:r>
              <a:rPr lang="ko-KR" sz="3600" b="1">
                <a:latin typeface="맑은 고딕" charset="0"/>
                <a:ea typeface="맑은 고딕" charset="0"/>
              </a:rPr>
              <a:t>ircuit Full Layout</a:t>
            </a:r>
            <a:endParaRPr lang="ko-KR" altLang="en-US" sz="3600" b="1">
              <a:latin typeface="맑은 고딕" charset="0"/>
              <a:ea typeface="맑은 고딕" charset="0"/>
            </a:endParaRPr>
          </a:p>
        </p:txBody>
      </p:sp>
      <p:pic>
        <p:nvPicPr>
          <p:cNvPr id="29" name="그림 21" descr="C:/Users/MMIC/AppData/Roaming/PolarisOffice/ETemp/19820_15020224/fImage8650336633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959975" y="20789900"/>
            <a:ext cx="7686040" cy="3404235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pic>
        <p:nvPicPr>
          <p:cNvPr id="30" name="그림 22" descr="C:/Users/MMIC/AppData/Roaming/PolarisOffice/ETemp/19820_15020224/fImage8372637650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436225" y="25160605"/>
            <a:ext cx="7209790" cy="4462780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pic>
        <p:nvPicPr>
          <p:cNvPr id="31" name="그림 23" descr="C:/Users/MMIC/AppData/Roaming/PolarisOffice/ETemp/19820_15020224/fImage39578389169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860645" y="20483195"/>
            <a:ext cx="9155430" cy="4878070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pic>
        <p:nvPicPr>
          <p:cNvPr id="32" name="그림 24" descr="C:/Users/MMIC/AppData/Roaming/PolarisOffice/ETemp/19820_15020224/fImage793243395724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b="5390"/>
          <a:stretch>
            <a:fillRect/>
          </a:stretch>
        </p:blipFill>
        <p:spPr>
          <a:xfrm rot="0">
            <a:off x="18294985" y="25359360"/>
            <a:ext cx="8613775" cy="6883400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 val="solid"/>
          </a:ln>
        </p:spPr>
      </p:pic>
      <p:sp>
        <p:nvSpPr>
          <p:cNvPr id="33" name="텍스트 상자 25"/>
          <p:cNvSpPr txBox="1">
            <a:spLocks/>
          </p:cNvSpPr>
          <p:nvPr/>
        </p:nvSpPr>
        <p:spPr>
          <a:xfrm rot="0">
            <a:off x="10374630" y="24288750"/>
            <a:ext cx="6477635" cy="64706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3600" b="1">
                <a:latin typeface="맑은 고딕" charset="0"/>
                <a:ea typeface="맑은 고딕" charset="0"/>
              </a:rPr>
              <a:t>I</a:t>
            </a:r>
            <a:r>
              <a:rPr sz="3600" b="1">
                <a:latin typeface="맑은 고딕" charset="0"/>
                <a:ea typeface="맑은 고딕" charset="0"/>
              </a:rPr>
              <a:t>nput Re</a:t>
            </a:r>
            <a:r>
              <a:rPr lang="ko-KR" sz="3600" b="1">
                <a:latin typeface="맑은 고딕" charset="0"/>
                <a:ea typeface="맑은 고딕" charset="0"/>
              </a:rPr>
              <a:t>f</a:t>
            </a:r>
            <a:r>
              <a:rPr lang="ko-KR" sz="3600" b="1">
                <a:latin typeface="맑은 고딕" charset="0"/>
                <a:ea typeface="맑은 고딕" charset="0"/>
              </a:rPr>
              <a:t>lection Coefficient</a:t>
            </a:r>
            <a:endParaRPr lang="ko-KR" altLang="en-US" sz="3600" b="1">
              <a:latin typeface="맑은 고딕" charset="0"/>
              <a:ea typeface="맑은 고딕" charset="0"/>
            </a:endParaRPr>
          </a:p>
        </p:txBody>
      </p:sp>
      <p:sp>
        <p:nvSpPr>
          <p:cNvPr id="34" name="텍스트 상자 26"/>
          <p:cNvSpPr txBox="1">
            <a:spLocks/>
          </p:cNvSpPr>
          <p:nvPr/>
        </p:nvSpPr>
        <p:spPr>
          <a:xfrm rot="0">
            <a:off x="13018770" y="29766260"/>
            <a:ext cx="6477635" cy="64706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3600" b="1">
                <a:latin typeface="맑은 고딕" charset="0"/>
                <a:ea typeface="맑은 고딕" charset="0"/>
              </a:rPr>
              <a:t>N</a:t>
            </a:r>
            <a:r>
              <a:rPr sz="3600" b="1">
                <a:latin typeface="맑은 고딕" charset="0"/>
                <a:ea typeface="맑은 고딕" charset="0"/>
              </a:rPr>
              <a:t>oise Figure</a:t>
            </a:r>
            <a:endParaRPr lang="ko-KR" altLang="en-US" sz="3600" b="1">
              <a:latin typeface="맑은 고딕" charset="0"/>
              <a:ea typeface="맑은 고딕" charset="0"/>
            </a:endParaRPr>
          </a:p>
        </p:txBody>
      </p:sp>
      <p:sp>
        <p:nvSpPr>
          <p:cNvPr id="35" name="텍스트 상자 27"/>
          <p:cNvSpPr txBox="1">
            <a:spLocks/>
          </p:cNvSpPr>
          <p:nvPr/>
        </p:nvSpPr>
        <p:spPr>
          <a:xfrm rot="0">
            <a:off x="17240250" y="32385000"/>
            <a:ext cx="10732770" cy="64706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3600" b="1">
                <a:latin typeface="맑은 고딕" charset="0"/>
                <a:ea typeface="맑은 고딕" charset="0"/>
              </a:rPr>
              <a:t>C</a:t>
            </a:r>
            <a:r>
              <a:rPr sz="3600" b="1">
                <a:latin typeface="맑은 고딕" charset="0"/>
                <a:ea typeface="맑은 고딕" charset="0"/>
              </a:rPr>
              <a:t>onversion Gain</a:t>
            </a:r>
            <a:r>
              <a:rPr lang="ko-KR" sz="3600" b="1">
                <a:latin typeface="맑은 고딕" charset="0"/>
                <a:ea typeface="맑은 고딕" charset="0"/>
              </a:rPr>
              <a:t> </a:t>
            </a:r>
            <a:r>
              <a:rPr lang="ko-KR" sz="3600" b="1">
                <a:latin typeface="맑은 고딕" charset="0"/>
                <a:ea typeface="맑은 고딕" charset="0"/>
              </a:rPr>
              <a:t>and Linearity P1</a:t>
            </a:r>
            <a:r>
              <a:rPr lang="ko-KR" sz="3600" b="1">
                <a:latin typeface="맑은 고딕" charset="0"/>
                <a:ea typeface="맑은 고딕" charset="0"/>
              </a:rPr>
              <a:t>d</a:t>
            </a:r>
            <a:r>
              <a:rPr lang="ko-KR" sz="3600" b="1">
                <a:latin typeface="맑은 고딕" charset="0"/>
                <a:ea typeface="맑은 고딕" charset="0"/>
              </a:rPr>
              <a:t>B, IIP2, IIP3</a:t>
            </a:r>
            <a:endParaRPr lang="ko-KR" altLang="en-US" sz="3600" b="1">
              <a:latin typeface="맑은 고딕" charset="0"/>
              <a:ea typeface="맑은 고딕" charset="0"/>
            </a:endParaRPr>
          </a:p>
        </p:txBody>
      </p:sp>
      <p:graphicFrame>
        <p:nvGraphicFramePr>
          <p:cNvPr id="36" name="표 28"/>
          <p:cNvGraphicFramePr>
            <a:graphicFrameLocks noGrp="1"/>
          </p:cNvGraphicFramePr>
          <p:nvPr/>
        </p:nvGraphicFramePr>
        <p:xfrm>
          <a:off x="3863975" y="30599380"/>
          <a:ext cx="12983845" cy="565848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1854835"/>
                <a:gridCol w="1854835"/>
                <a:gridCol w="1854835"/>
                <a:gridCol w="1854835"/>
                <a:gridCol w="1854835"/>
                <a:gridCol w="1854835"/>
                <a:gridCol w="1854835"/>
              </a:tblGrid>
              <a:tr h="412115">
                <a:tc>
                  <a:txBody>
                    <a:bodyPr/>
                    <a:lstStyle/>
                    <a:p>
                      <a:pPr marL="0" indent="0" algn="ctr" defTabSz="508000" latinLnBrk="1"/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[</a:t>
                      </a:r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</a:t>
                      </a:r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]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[2]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[3]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[4]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Work(presim)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Work(posim)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Freq(GHz)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1 - 5.5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0.1 - 3.85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2.4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2 - 10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2.4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2.4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Noise Figure(dB)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3.9(avg)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8.4 - 11.5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6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6.7 - 8.8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5.01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5.36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Conversion Gain(dB)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17.5(power)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12.1(power)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21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17 - 20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19.7(power)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17.2(power)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P1dB(dBm)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-10.5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-12.83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-18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-16.02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IIP3(dBm)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0.84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-1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-5.2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-3.8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IIP2(dBm)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38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42.2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S11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&lt;-8.8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&lt;-10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&lt;-10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N/A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&lt;-10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&lt;-10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Supply Voltage(V)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1.2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1.2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1.2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Power(mW)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64770" marR="64770" marT="17780" marB="17780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34.5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9.8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1.62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7.2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10.1</a:t>
                      </a:r>
                      <a:endParaRPr lang="ko-KR" altLang="en-US" sz="1800" ker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08000" latinLnBrk="1"/>
                      <a:r>
                        <a:rPr sz="1800" kern="0" b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sym typeface="HY신명조" charset="0"/>
                        </a:rPr>
                        <a:t>9.2</a:t>
                      </a:r>
                      <a:endParaRPr lang="ko-KR" altLang="en-US" sz="1800" kern="0" b="1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  <a:sym typeface="HY신명조" charset="0"/>
                      </a:endParaRPr>
                    </a:p>
                  </a:txBody>
                  <a:tcPr marL="90170" marR="90170" marT="46990" marB="46990" anchor="t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텍스트 상자 32"/>
          <p:cNvSpPr txBox="1">
            <a:spLocks/>
          </p:cNvSpPr>
          <p:nvPr/>
        </p:nvSpPr>
        <p:spPr>
          <a:xfrm rot="0">
            <a:off x="5064125" y="36734750"/>
            <a:ext cx="20400010" cy="2061845"/>
          </a:xfrm>
          <a:prstGeom prst="rect"/>
          <a:noFill/>
          <a:ln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3200" b="1">
                <a:latin typeface="맑은 고딕" charset="0"/>
                <a:ea typeface="맑은 고딕" charset="0"/>
              </a:rPr>
              <a:t>At 2.4 GHz, an input reflection coefficient S11 of -18.7 dB</a:t>
            </a:r>
            <a:r>
              <a:rPr sz="3200" b="1">
                <a:latin typeface="맑은 고딕" charset="0"/>
                <a:ea typeface="맑은 고딕" charset="0"/>
              </a:rPr>
              <a:t> </a:t>
            </a:r>
            <a:r>
              <a:rPr sz="3200" b="1">
                <a:latin typeface="맑은 고딕" charset="0"/>
                <a:ea typeface="맑은 고딕" charset="0"/>
              </a:rPr>
              <a:t>was recorded. A matching bandwidth of approximately 800 MHzwas secured based on the -10 dB threshold, proving the stability of the design. Furthermore, a conversion gain of 17.2 dB</a:t>
            </a:r>
            <a:r>
              <a:rPr sz="3200" b="1">
                <a:latin typeface="맑은 고딕" charset="0"/>
                <a:ea typeface="맑은 고딕" charset="0"/>
              </a:rPr>
              <a:t> </a:t>
            </a:r>
            <a:r>
              <a:rPr sz="3200" b="1">
                <a:latin typeface="맑은 고딕" charset="0"/>
                <a:ea typeface="맑은 고딕" charset="0"/>
              </a:rPr>
              <a:t>and a low noise figure (NF) of 5.36 dBwere achieved at the center frequency, ensuring the necessary gain and sensitivity performance for the RF front-end.</a:t>
            </a:r>
            <a:endParaRPr lang="ko-KR" altLang="en-US" sz="3200" b="1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</Pages>
  <Paragraphs>14</Paragraphs>
  <Words>58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김 영지</dc:creator>
  <cp:lastModifiedBy>seongyeong325</cp:lastModifiedBy>
  <dc:title>PowerPoint 프레젠테이션</dc:title>
  <cp:version>10.105.293.56114</cp:version>
  <dcterms:modified xsi:type="dcterms:W3CDTF">2026-04-27T06:15:29Z</dcterms:modified>
</cp:coreProperties>
</file>